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803" r:id="rId1"/>
  </p:sldMasterIdLst>
  <p:notesMasterIdLst>
    <p:notesMasterId r:id="rId21"/>
  </p:notesMasterIdLst>
  <p:sldIdLst>
    <p:sldId id="257" r:id="rId2"/>
    <p:sldId id="301" r:id="rId3"/>
    <p:sldId id="262" r:id="rId4"/>
    <p:sldId id="297" r:id="rId5"/>
    <p:sldId id="265" r:id="rId6"/>
    <p:sldId id="272" r:id="rId7"/>
    <p:sldId id="273" r:id="rId8"/>
    <p:sldId id="274" r:id="rId9"/>
    <p:sldId id="293" r:id="rId10"/>
    <p:sldId id="294" r:id="rId11"/>
    <p:sldId id="278" r:id="rId12"/>
    <p:sldId id="295" r:id="rId13"/>
    <p:sldId id="279" r:id="rId14"/>
    <p:sldId id="296" r:id="rId15"/>
    <p:sldId id="280" r:id="rId16"/>
    <p:sldId id="284" r:id="rId17"/>
    <p:sldId id="286" r:id="rId18"/>
    <p:sldId id="300" r:id="rId19"/>
    <p:sldId id="28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79" d="100"/>
          <a:sy n="79" d="100"/>
        </p:scale>
        <p:origin x="274" y="6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784"/>
    </p:cViewPr>
  </p:sorterViewPr>
  <p:gridSpacing cx="76200" cy="76200"/>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slide" Target="slides/slide17.xml" />
  <Relationship Id="rId3" Type="http://schemas.openxmlformats.org/officeDocument/2006/relationships/slide" Target="slides/slide2.xml" />
  <Relationship Id="rId21" Type="http://schemas.openxmlformats.org/officeDocument/2006/relationships/notesMaster" Target="notesMasters/notesMaster1.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tableStyles" Target="tableStyles.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theme" Target="theme/theme1.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viewProps" Target="viewProps.xml" />
  <Relationship Id="rId10" Type="http://schemas.openxmlformats.org/officeDocument/2006/relationships/slide" Target="slides/slide9.xml" />
  <Relationship Id="rId19" Type="http://schemas.openxmlformats.org/officeDocument/2006/relationships/slide" Target="slides/slide18.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presProps" Target="presProps.xml" />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484C48-0793-F540-8C6D-1B86644B3E2F}" type="datetimeFigureOut">
              <a:rPr lang="en-US" smtClean="0"/>
              <a:t>10/2/2017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DF87A4-E301-1344-A191-DC2FA7D3A400}" type="slidenum">
              <a:rPr lang="en-US" smtClean="0"/>
              <a:t>‹#›</a:t>
            </a:fld>
            <a:endParaRPr lang="en-US"/>
          </a:p>
        </p:txBody>
      </p:sp>
    </p:spTree>
    <p:extLst>
      <p:ext uri="{BB962C8B-B14F-4D97-AF65-F5344CB8AC3E}">
        <p14:creationId xmlns:p14="http://schemas.microsoft.com/office/powerpoint/2010/main" val="10853468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640573859"/>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11634959"/>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282282772"/>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139327377"/>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47632017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959601332"/>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4111674069"/>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5910280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079170673"/>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646222086"/>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9337427"/>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900508426"/>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775779280"/>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335509329"/>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686523392"/>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4111746903"/>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639812325"/>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876858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4C76A941-B5C6-C745-9F9B-EA8636DEFF0E}" type="datetimeFigureOut">
              <a:rPr lang="en-US" smtClean="0"/>
              <a:t>10/2/2017</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FA37C0DD-99FD-934F-91A4-8FB9A017D6D6}" type="slidenum">
              <a:rPr lang="en-US" smtClean="0"/>
              <a:t>‹#›</a:t>
            </a:fld>
            <a:endParaRPr lang="en-US"/>
          </a:p>
        </p:txBody>
      </p:sp>
    </p:spTree>
    <p:extLst>
      <p:ext uri="{BB962C8B-B14F-4D97-AF65-F5344CB8AC3E}">
        <p14:creationId xmlns:p14="http://schemas.microsoft.com/office/powerpoint/2010/main" val="3912932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6A941-B5C6-C745-9F9B-EA8636DEFF0E}"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FA37C0DD-99FD-934F-91A4-8FB9A017D6D6}" type="slidenum">
              <a:rPr lang="en-US" smtClean="0"/>
              <a:t>‹#›</a:t>
            </a:fld>
            <a:endParaRPr lang="en-US"/>
          </a:p>
        </p:txBody>
      </p:sp>
    </p:spTree>
    <p:extLst>
      <p:ext uri="{BB962C8B-B14F-4D97-AF65-F5344CB8AC3E}">
        <p14:creationId xmlns:p14="http://schemas.microsoft.com/office/powerpoint/2010/main" val="4186381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6A941-B5C6-C745-9F9B-EA8636DEFF0E}"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FA37C0DD-99FD-934F-91A4-8FB9A017D6D6}" type="slidenum">
              <a:rPr lang="en-US" smtClean="0"/>
              <a:t>‹#›</a:t>
            </a:fld>
            <a:endParaRPr lang="en-US"/>
          </a:p>
        </p:txBody>
      </p:sp>
    </p:spTree>
    <p:extLst>
      <p:ext uri="{BB962C8B-B14F-4D97-AF65-F5344CB8AC3E}">
        <p14:creationId xmlns:p14="http://schemas.microsoft.com/office/powerpoint/2010/main" val="632003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6A941-B5C6-C745-9F9B-EA8636DEFF0E}"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FA37C0DD-99FD-934F-91A4-8FB9A017D6D6}" type="slidenum">
              <a:rPr lang="en-US" smtClean="0"/>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5707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6A941-B5C6-C745-9F9B-EA8636DEFF0E}"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FA37C0DD-99FD-934F-91A4-8FB9A017D6D6}" type="slidenum">
              <a:rPr lang="en-US" smtClean="0"/>
              <a:t>‹#›</a:t>
            </a:fld>
            <a:endParaRPr lang="en-US"/>
          </a:p>
        </p:txBody>
      </p:sp>
    </p:spTree>
    <p:extLst>
      <p:ext uri="{BB962C8B-B14F-4D97-AF65-F5344CB8AC3E}">
        <p14:creationId xmlns:p14="http://schemas.microsoft.com/office/powerpoint/2010/main" val="3776322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C76A941-B5C6-C745-9F9B-EA8636DEFF0E}"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7C0DD-99FD-934F-91A4-8FB9A017D6D6}" type="slidenum">
              <a:rPr lang="en-US" smtClean="0"/>
              <a:t>‹#›</a:t>
            </a:fld>
            <a:endParaRPr lang="en-US"/>
          </a:p>
        </p:txBody>
      </p:sp>
    </p:spTree>
    <p:extLst>
      <p:ext uri="{BB962C8B-B14F-4D97-AF65-F5344CB8AC3E}">
        <p14:creationId xmlns:p14="http://schemas.microsoft.com/office/powerpoint/2010/main" val="1014786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C76A941-B5C6-C745-9F9B-EA8636DEFF0E}"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7C0DD-99FD-934F-91A4-8FB9A017D6D6}" type="slidenum">
              <a:rPr lang="en-US" smtClean="0"/>
              <a:t>‹#›</a:t>
            </a:fld>
            <a:endParaRPr lang="en-US"/>
          </a:p>
        </p:txBody>
      </p:sp>
    </p:spTree>
    <p:extLst>
      <p:ext uri="{BB962C8B-B14F-4D97-AF65-F5344CB8AC3E}">
        <p14:creationId xmlns:p14="http://schemas.microsoft.com/office/powerpoint/2010/main" val="3837294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76A941-B5C6-C745-9F9B-EA8636DEFF0E}"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7C0DD-99FD-934F-91A4-8FB9A017D6D6}" type="slidenum">
              <a:rPr lang="en-US" smtClean="0"/>
              <a:t>‹#›</a:t>
            </a:fld>
            <a:endParaRPr lang="en-US"/>
          </a:p>
        </p:txBody>
      </p:sp>
    </p:spTree>
    <p:extLst>
      <p:ext uri="{BB962C8B-B14F-4D97-AF65-F5344CB8AC3E}">
        <p14:creationId xmlns:p14="http://schemas.microsoft.com/office/powerpoint/2010/main" val="369572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4C76A941-B5C6-C745-9F9B-EA8636DEFF0E}" type="datetimeFigureOut">
              <a:rPr lang="en-US" smtClean="0"/>
              <a:t>10/2/2017</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FA37C0DD-99FD-934F-91A4-8FB9A017D6D6}" type="slidenum">
              <a:rPr lang="en-US" smtClean="0"/>
              <a:t>‹#›</a:t>
            </a:fld>
            <a:endParaRPr lang="en-US"/>
          </a:p>
        </p:txBody>
      </p:sp>
    </p:spTree>
    <p:extLst>
      <p:ext uri="{BB962C8B-B14F-4D97-AF65-F5344CB8AC3E}">
        <p14:creationId xmlns:p14="http://schemas.microsoft.com/office/powerpoint/2010/main" val="1860854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ColTx">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smtClean="0"/>
              <a:t>Drag picture to placeholder or click icon to add</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10/2/2017</a:t>
            </a:fld>
            <a:endParaRPr lang="en-US" dirty="0"/>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6" name="Rectangle 5"/>
          <p:cNvSpPr>
            <a:spLocks noGrp="1"/>
          </p:cNvSpPr>
          <p:nvPr>
            <p:ph type="ftr" sz="quarter" idx="14"/>
          </p:nvPr>
        </p:nvSpPr>
        <p:spPr/>
        <p:txBody>
          <a:bodyPr/>
          <a:lstStyle>
            <a:extLst/>
          </a:lstStyle>
          <a:p>
            <a:endParaRPr lang="en-US" dirty="0"/>
          </a:p>
        </p:txBody>
      </p:sp>
    </p:spTree>
    <p:extLst>
      <p:ext uri="{BB962C8B-B14F-4D97-AF65-F5344CB8AC3E}">
        <p14:creationId xmlns:p14="http://schemas.microsoft.com/office/powerpoint/2010/main" val="14844187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76A941-B5C6-C745-9F9B-EA8636DEFF0E}"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7C0DD-99FD-934F-91A4-8FB9A017D6D6}" type="slidenum">
              <a:rPr lang="en-US" smtClean="0"/>
              <a:t>‹#›</a:t>
            </a:fld>
            <a:endParaRPr lang="en-US"/>
          </a:p>
        </p:txBody>
      </p:sp>
    </p:spTree>
    <p:extLst>
      <p:ext uri="{BB962C8B-B14F-4D97-AF65-F5344CB8AC3E}">
        <p14:creationId xmlns:p14="http://schemas.microsoft.com/office/powerpoint/2010/main" val="384101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4C76A941-B5C6-C745-9F9B-EA8636DEFF0E}" type="datetimeFigureOut">
              <a:rPr lang="en-US" smtClean="0"/>
              <a:t>10/2/2017</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FA37C0DD-99FD-934F-91A4-8FB9A017D6D6}" type="slidenum">
              <a:rPr lang="en-US" smtClean="0"/>
              <a:t>‹#›</a:t>
            </a:fld>
            <a:endParaRPr lang="en-US"/>
          </a:p>
        </p:txBody>
      </p:sp>
    </p:spTree>
    <p:extLst>
      <p:ext uri="{BB962C8B-B14F-4D97-AF65-F5344CB8AC3E}">
        <p14:creationId xmlns:p14="http://schemas.microsoft.com/office/powerpoint/2010/main" val="1522121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76A941-B5C6-C745-9F9B-EA8636DEFF0E}"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7C0DD-99FD-934F-91A4-8FB9A017D6D6}" type="slidenum">
              <a:rPr lang="en-US" smtClean="0"/>
              <a:t>‹#›</a:t>
            </a:fld>
            <a:endParaRPr lang="en-US"/>
          </a:p>
        </p:txBody>
      </p:sp>
    </p:spTree>
    <p:extLst>
      <p:ext uri="{BB962C8B-B14F-4D97-AF65-F5344CB8AC3E}">
        <p14:creationId xmlns:p14="http://schemas.microsoft.com/office/powerpoint/2010/main" val="3937736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76A941-B5C6-C745-9F9B-EA8636DEFF0E}" type="datetimeFigureOut">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7C0DD-99FD-934F-91A4-8FB9A017D6D6}" type="slidenum">
              <a:rPr lang="en-US" smtClean="0"/>
              <a:t>‹#›</a:t>
            </a:fld>
            <a:endParaRPr lang="en-US"/>
          </a:p>
        </p:txBody>
      </p:sp>
    </p:spTree>
    <p:extLst>
      <p:ext uri="{BB962C8B-B14F-4D97-AF65-F5344CB8AC3E}">
        <p14:creationId xmlns:p14="http://schemas.microsoft.com/office/powerpoint/2010/main" val="85307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76A941-B5C6-C745-9F9B-EA8636DEFF0E}"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7C0DD-99FD-934F-91A4-8FB9A017D6D6}" type="slidenum">
              <a:rPr lang="en-US" smtClean="0"/>
              <a:t>‹#›</a:t>
            </a:fld>
            <a:endParaRPr lang="en-US"/>
          </a:p>
        </p:txBody>
      </p:sp>
    </p:spTree>
    <p:extLst>
      <p:ext uri="{BB962C8B-B14F-4D97-AF65-F5344CB8AC3E}">
        <p14:creationId xmlns:p14="http://schemas.microsoft.com/office/powerpoint/2010/main" val="1831517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C76A941-B5C6-C745-9F9B-EA8636DEFF0E}" type="datetimeFigureOut">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7C0DD-99FD-934F-91A4-8FB9A017D6D6}" type="slidenum">
              <a:rPr lang="en-US" smtClean="0"/>
              <a:t>‹#›</a:t>
            </a:fld>
            <a:endParaRPr lang="en-US"/>
          </a:p>
        </p:txBody>
      </p:sp>
    </p:spTree>
    <p:extLst>
      <p:ext uri="{BB962C8B-B14F-4D97-AF65-F5344CB8AC3E}">
        <p14:creationId xmlns:p14="http://schemas.microsoft.com/office/powerpoint/2010/main" val="2494553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6A941-B5C6-C745-9F9B-EA8636DEFF0E}"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7C0DD-99FD-934F-91A4-8FB9A017D6D6}" type="slidenum">
              <a:rPr lang="en-US" smtClean="0"/>
              <a:t>‹#›</a:t>
            </a:fld>
            <a:endParaRPr lang="en-US"/>
          </a:p>
        </p:txBody>
      </p:sp>
    </p:spTree>
    <p:extLst>
      <p:ext uri="{BB962C8B-B14F-4D97-AF65-F5344CB8AC3E}">
        <p14:creationId xmlns:p14="http://schemas.microsoft.com/office/powerpoint/2010/main" val="1427200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6A941-B5C6-C745-9F9B-EA8636DEFF0E}"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7C0DD-99FD-934F-91A4-8FB9A017D6D6}" type="slidenum">
              <a:rPr lang="en-US" smtClean="0"/>
              <a:t>‹#›</a:t>
            </a:fld>
            <a:endParaRPr lang="en-US"/>
          </a:p>
        </p:txBody>
      </p:sp>
    </p:spTree>
    <p:extLst>
      <p:ext uri="{BB962C8B-B14F-4D97-AF65-F5344CB8AC3E}">
        <p14:creationId xmlns:p14="http://schemas.microsoft.com/office/powerpoint/2010/main" val="131618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0">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C76A941-B5C6-C745-9F9B-EA8636DEFF0E}" type="datetimeFigureOut">
              <a:rPr lang="en-US" smtClean="0"/>
              <a:t>10/2/2017</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A37C0DD-99FD-934F-91A4-8FB9A017D6D6}" type="slidenum">
              <a:rPr lang="en-US" smtClean="0"/>
              <a:t>‹#›</a:t>
            </a:fld>
            <a:endParaRPr lang="en-US"/>
          </a:p>
        </p:txBody>
      </p:sp>
    </p:spTree>
    <p:extLst>
      <p:ext uri="{BB962C8B-B14F-4D97-AF65-F5344CB8AC3E}">
        <p14:creationId xmlns:p14="http://schemas.microsoft.com/office/powerpoint/2010/main" val="3044662026"/>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6" descr="" title=""/>
          <p:cNvSpPr>
            <a:spLocks noGrp="1"/>
          </p:cNvSpPr>
          <p:nvPr>
            <p:ph type="title"/>
          </p:nvPr>
        </p:nvSpPr>
        <p:spPr>
          <a:xfrm>
            <a:off x="457200" y="846138"/>
            <a:ext cx="8229600" cy="1143000"/>
          </a:xfrm>
        </p:spPr>
        <p:txBody>
          <a:bodyPr>
            <a:noAutofit/>
          </a:bodyPr>
          <a:lstStyle/>
          <a:p>
            <a:r>
              <a:rPr lang="en-US" sz="4000" dirty="0" smtClean="0"/>
              <a:t>ABI Commission </a:t>
            </a:r>
            <a:br>
              <a:rPr lang="en-US" sz="4000" dirty="0" smtClean="0"/>
            </a:br>
            <a:r>
              <a:rPr lang="en-US" sz="4000" dirty="0" smtClean="0"/>
              <a:t>on Consumer Bankruptcy</a:t>
            </a:r>
            <a:endParaRPr lang="en-US" sz="4000" dirty="0"/>
          </a:p>
        </p:txBody>
      </p:sp>
      <p:sp>
        <p:nvSpPr>
          <p:cNvPr id="2" name="Content Placeholder 1" descr="" title=""/>
          <p:cNvSpPr>
            <a:spLocks noGrp="1"/>
          </p:cNvSpPr>
          <p:nvPr>
            <p:ph idx="1"/>
          </p:nvPr>
        </p:nvSpPr>
        <p:spPr>
          <a:xfrm>
            <a:off x="457200" y="2832234"/>
            <a:ext cx="8229600" cy="4525963"/>
          </a:xfrm>
        </p:spPr>
        <p:txBody>
          <a:bodyPr>
            <a:normAutofit/>
          </a:bodyPr>
          <a:lstStyle/>
          <a:p>
            <a:pPr marL="0" indent="0" algn="ctr">
              <a:buNone/>
            </a:pPr>
            <a:r>
              <a:rPr lang="en-US" sz="3600" dirty="0" smtClean="0"/>
              <a:t>DFW Chapter 13 Seminar</a:t>
            </a:r>
          </a:p>
          <a:p>
            <a:pPr marL="0" indent="0" algn="ctr">
              <a:buNone/>
            </a:pPr>
            <a:r>
              <a:rPr lang="en-US" sz="3600" dirty="0" smtClean="0"/>
              <a:t>October 23, 2017</a:t>
            </a:r>
          </a:p>
          <a:p>
            <a:pPr marL="0" indent="0" algn="ctr">
              <a:buNone/>
            </a:pPr>
            <a:r>
              <a:rPr lang="en-US" sz="3600" dirty="0" smtClean="0"/>
              <a:t>“To Infinity and Beyond” </a:t>
            </a:r>
            <a:endParaRPr lang="en-US" sz="3600" dirty="0"/>
          </a:p>
        </p:txBody>
      </p:sp>
    </p:spTree>
    <p:extLst>
      <p:ext uri="{BB962C8B-B14F-4D97-AF65-F5344CB8AC3E}">
        <p14:creationId xmlns:p14="http://schemas.microsoft.com/office/powerpoint/2010/main" val="4141372699"/>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Picture 3"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57300"/>
            <a:ext cx="8686800" cy="4330700"/>
          </a:xfrm>
          <a:prstGeom prst="rect">
            <a:avLst/>
          </a:prstGeom>
        </p:spPr>
      </p:pic>
    </p:spTree>
    <p:extLst>
      <p:ext uri="{BB962C8B-B14F-4D97-AF65-F5344CB8AC3E}">
        <p14:creationId xmlns:p14="http://schemas.microsoft.com/office/powerpoint/2010/main" val="300641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p:transition xmlns:p14="http://schemas.microsoft.com/office/powerpoint/2010/main" spd="slow">
        <p:split orient="vert"/>
      </p:transition>
    </mc:Fallback>
  </mc:AlternateContent>
  <p:timing>
    <p:tnLst>
      <p:par>
        <p:cTn id="1" dur="indefinite" restart="never" nodeType="tmRoot"/>
      </p:par>
    </p:tnLst>
  </p:timing>
</p:sld>
</file>

<file path=ppt/slides/slide11.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Rectangle 3" descr="" title=""/>
          <p:cNvSpPr/>
          <p:nvPr/>
        </p:nvSpPr>
        <p:spPr>
          <a:xfrm>
            <a:off x="443273" y="513132"/>
            <a:ext cx="8482086" cy="7478970"/>
          </a:xfrm>
          <a:prstGeom prst="rect">
            <a:avLst/>
          </a:prstGeom>
        </p:spPr>
        <p:txBody>
          <a:bodyPr wrap="square">
            <a:spAutoFit/>
          </a:bodyPr>
          <a:lstStyle/>
          <a:p>
            <a:pPr algn="ctr">
              <a:spcAft>
                <a:spcPts val="600"/>
              </a:spcAft>
            </a:pPr>
            <a:r>
              <a:rPr lang="en-US" sz="2800" b="1" dirty="0"/>
              <a:t>LIST OF TOPICS FOR</a:t>
            </a:r>
            <a:br>
              <a:rPr lang="en-US" sz="2800" b="1" dirty="0"/>
            </a:br>
            <a:r>
              <a:rPr lang="en-US" sz="2800" b="1" dirty="0"/>
              <a:t>ABI’S COMMISSION ON CONSUMER BANKRUPTCY </a:t>
            </a:r>
            <a:endParaRPr lang="en-US" sz="2800" dirty="0" smtClean="0"/>
          </a:p>
          <a:p>
            <a:pPr>
              <a:spcAft>
                <a:spcPts val="600"/>
              </a:spcAft>
            </a:pPr>
            <a:r>
              <a:rPr lang="en-US" sz="2800" dirty="0" smtClean="0"/>
              <a:t>	</a:t>
            </a:r>
            <a:r>
              <a:rPr lang="en-US" sz="2800" b="1" i="1" dirty="0"/>
              <a:t>Committee on Case Administration &amp; the Estate </a:t>
            </a:r>
            <a:endParaRPr lang="en-US" sz="2800" dirty="0"/>
          </a:p>
          <a:p>
            <a:pPr marL="514350" indent="-514350">
              <a:spcAft>
                <a:spcPts val="600"/>
              </a:spcAft>
              <a:buAutoNum type="arabicPeriod"/>
            </a:pPr>
            <a:r>
              <a:rPr lang="en-US" sz="2800" dirty="0" smtClean="0"/>
              <a:t>Student </a:t>
            </a:r>
            <a:r>
              <a:rPr lang="en-US" sz="2800" dirty="0"/>
              <a:t>loans </a:t>
            </a:r>
            <a:endParaRPr lang="en-US" sz="2800" dirty="0" smtClean="0"/>
          </a:p>
          <a:p>
            <a:pPr marL="514350" indent="-514350">
              <a:spcAft>
                <a:spcPts val="600"/>
              </a:spcAft>
              <a:buAutoNum type="arabicPeriod"/>
            </a:pPr>
            <a:r>
              <a:rPr lang="en-US" sz="2800" dirty="0" smtClean="0"/>
              <a:t>Roles and </a:t>
            </a:r>
            <a:r>
              <a:rPr lang="en-US" sz="2800" dirty="0"/>
              <a:t>responsibilities of attorneys </a:t>
            </a:r>
            <a:endParaRPr lang="en-US" sz="2800" dirty="0" smtClean="0"/>
          </a:p>
          <a:p>
            <a:pPr marL="514350" indent="-514350">
              <a:spcAft>
                <a:spcPts val="600"/>
              </a:spcAft>
              <a:buAutoNum type="arabicPeriod"/>
            </a:pPr>
            <a:r>
              <a:rPr lang="en-US" sz="2800" dirty="0" smtClean="0"/>
              <a:t>Roles and responsibilities of U.S. Trustee/Bankruptcy Administrator </a:t>
            </a:r>
          </a:p>
          <a:p>
            <a:pPr marL="514350" indent="-514350">
              <a:spcAft>
                <a:spcPts val="600"/>
              </a:spcAft>
              <a:buAutoNum type="arabicPeriod"/>
            </a:pPr>
            <a:r>
              <a:rPr lang="en-US" sz="2800" dirty="0"/>
              <a:t>Systems issues </a:t>
            </a:r>
            <a:endParaRPr lang="en-US" sz="2800" dirty="0" smtClean="0"/>
          </a:p>
          <a:p>
            <a:pPr marL="971550" lvl="1" indent="-514350">
              <a:spcAft>
                <a:spcPts val="600"/>
              </a:spcAft>
              <a:buFont typeface="+mj-lt"/>
              <a:buAutoNum type="alphaLcPeriod"/>
            </a:pPr>
            <a:r>
              <a:rPr lang="en-US" sz="2800" dirty="0" smtClean="0"/>
              <a:t>New </a:t>
            </a:r>
            <a:r>
              <a:rPr lang="en-US" sz="2800" dirty="0"/>
              <a:t>bankruptcy forms </a:t>
            </a:r>
            <a:endParaRPr lang="en-US" sz="2800" dirty="0" smtClean="0"/>
          </a:p>
          <a:p>
            <a:pPr marL="514350" indent="-514350">
              <a:spcAft>
                <a:spcPts val="600"/>
              </a:spcAft>
              <a:buFont typeface="+mj-lt"/>
              <a:buAutoNum type="arabicPeriod"/>
            </a:pPr>
            <a:r>
              <a:rPr lang="en-US" sz="2800" dirty="0"/>
              <a:t>Notice and service issues </a:t>
            </a:r>
          </a:p>
          <a:p>
            <a:pPr marL="514350" indent="-514350">
              <a:spcAft>
                <a:spcPts val="600"/>
              </a:spcAft>
              <a:buFont typeface="+mj-lt"/>
              <a:buAutoNum type="arabicPeriod"/>
            </a:pPr>
            <a:r>
              <a:rPr lang="en-US" sz="2800" dirty="0"/>
              <a:t>Prepetition repossession </a:t>
            </a:r>
          </a:p>
          <a:p>
            <a:pPr marL="514350" indent="-514350">
              <a:spcAft>
                <a:spcPts val="600"/>
              </a:spcAft>
              <a:buFont typeface="+mj-lt"/>
              <a:buAutoNum type="arabicPeriod"/>
            </a:pPr>
            <a:r>
              <a:rPr lang="en-US" sz="2800" dirty="0"/>
              <a:t>Exemptions </a:t>
            </a:r>
            <a:endParaRPr lang="en-US" sz="2800" dirty="0" smtClean="0"/>
          </a:p>
          <a:p>
            <a:pPr>
              <a:spcAft>
                <a:spcPts val="600"/>
              </a:spcAft>
            </a:pPr>
            <a:endParaRPr lang="en-US" sz="2800" dirty="0"/>
          </a:p>
          <a:p>
            <a:pPr marL="514350" indent="-514350">
              <a:spcAft>
                <a:spcPts val="600"/>
              </a:spcAft>
              <a:buAutoNum type="arabicPeriod"/>
            </a:pPr>
            <a:endParaRPr lang="en-US" sz="2800" dirty="0" smtClean="0"/>
          </a:p>
          <a:p>
            <a:pPr marL="514350" indent="-514350">
              <a:spcAft>
                <a:spcPts val="600"/>
              </a:spcAft>
              <a:buAutoNum type="arabicPeriod"/>
            </a:pPr>
            <a:endParaRPr lang="en-US" sz="2800" dirty="0" smtClean="0"/>
          </a:p>
        </p:txBody>
      </p:sp>
    </p:spTree>
    <p:extLst>
      <p:ext uri="{BB962C8B-B14F-4D97-AF65-F5344CB8AC3E}">
        <p14:creationId xmlns:p14="http://schemas.microsoft.com/office/powerpoint/2010/main" val="2764226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p:transition xmlns:p14="http://schemas.microsoft.com/office/powerpoint/2010/main" spd="slow">
        <p:split orient="vert"/>
      </p:transition>
    </mc:Fallback>
  </mc:AlternateContent>
  <p:timing>
    <p:tnLst>
      <p:par>
        <p:cTn id="1" dur="indefinite" restart="never" nodeType="tmRoot"/>
      </p:par>
    </p:tnLst>
  </p:timing>
</p:sld>
</file>

<file path=ppt/slides/slide1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2" name="Picture 1"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1973"/>
            <a:ext cx="9144000" cy="3848100"/>
          </a:xfrm>
          <a:prstGeom prst="rect">
            <a:avLst/>
          </a:prstGeom>
        </p:spPr>
      </p:pic>
    </p:spTree>
    <p:extLst>
      <p:ext uri="{BB962C8B-B14F-4D97-AF65-F5344CB8AC3E}">
        <p14:creationId xmlns:p14="http://schemas.microsoft.com/office/powerpoint/2010/main" val="3974218370"/>
      </p:ext>
    </p:extLst>
  </p:cSld>
  <p:clrMapOvr>
    <a:masterClrMapping/>
  </p:clrMapOvr>
  <p:transition>
    <p:fade/>
  </p:transition>
  <p:timing>
    <p:tnLst>
      <p:par>
        <p:cTn id="1" dur="indefinite" restart="never" nodeType="tmRoot"/>
      </p:par>
    </p:tnLst>
  </p:timing>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Rectangle 3" descr="" title=""/>
          <p:cNvSpPr/>
          <p:nvPr/>
        </p:nvSpPr>
        <p:spPr>
          <a:xfrm>
            <a:off x="443273" y="513132"/>
            <a:ext cx="8482086" cy="7478970"/>
          </a:xfrm>
          <a:prstGeom prst="rect">
            <a:avLst/>
          </a:prstGeom>
        </p:spPr>
        <p:txBody>
          <a:bodyPr wrap="square">
            <a:spAutoFit/>
          </a:bodyPr>
          <a:lstStyle/>
          <a:p>
            <a:pPr algn="ctr">
              <a:spcAft>
                <a:spcPts val="600"/>
              </a:spcAft>
            </a:pPr>
            <a:r>
              <a:rPr lang="en-US" sz="2800" b="1" dirty="0"/>
              <a:t>LIST OF TOPICS FOR</a:t>
            </a:r>
            <a:br>
              <a:rPr lang="en-US" sz="2800" b="1" dirty="0"/>
            </a:br>
            <a:r>
              <a:rPr lang="en-US" sz="2800" b="1" dirty="0"/>
              <a:t>ABI’S COMMISSION ON CONSUMER BANKRUPTCY </a:t>
            </a:r>
            <a:endParaRPr lang="en-US" sz="2800" dirty="0" smtClean="0"/>
          </a:p>
          <a:p>
            <a:pPr>
              <a:spcAft>
                <a:spcPts val="600"/>
              </a:spcAft>
            </a:pPr>
            <a:r>
              <a:rPr lang="en-US" sz="2800" dirty="0" smtClean="0"/>
              <a:t>	</a:t>
            </a:r>
            <a:r>
              <a:rPr lang="en-US" sz="2800" b="1" i="1" dirty="0"/>
              <a:t>Committee on Chapter 7 </a:t>
            </a:r>
            <a:r>
              <a:rPr lang="en-US" sz="2800" b="1" i="1" dirty="0" smtClean="0"/>
              <a:t> </a:t>
            </a:r>
            <a:endParaRPr lang="en-US" sz="2800" dirty="0"/>
          </a:p>
          <a:p>
            <a:pPr marL="514350" indent="-514350">
              <a:spcAft>
                <a:spcPts val="600"/>
              </a:spcAft>
              <a:buFontTx/>
              <a:buAutoNum type="arabicPeriod"/>
            </a:pPr>
            <a:r>
              <a:rPr lang="en-US" sz="2800" dirty="0"/>
              <a:t>Prepetition credit counseling and postpetition financial management course </a:t>
            </a:r>
          </a:p>
          <a:p>
            <a:pPr marL="514350" indent="-514350">
              <a:spcAft>
                <a:spcPts val="600"/>
              </a:spcAft>
              <a:buFontTx/>
              <a:buAutoNum type="arabicPeriod"/>
            </a:pPr>
            <a:r>
              <a:rPr lang="en-US" sz="2800" dirty="0" smtClean="0"/>
              <a:t>Chapter </a:t>
            </a:r>
            <a:r>
              <a:rPr lang="en-US" sz="2800" dirty="0"/>
              <a:t>7 trustees </a:t>
            </a:r>
            <a:r>
              <a:rPr lang="en-US" sz="2800" dirty="0" smtClean="0"/>
              <a:t>[compensation; hiring counsel]</a:t>
            </a:r>
          </a:p>
          <a:p>
            <a:pPr marL="514350" indent="-514350">
              <a:spcAft>
                <a:spcPts val="600"/>
              </a:spcAft>
              <a:buFontTx/>
              <a:buAutoNum type="arabicPeriod"/>
            </a:pPr>
            <a:r>
              <a:rPr lang="en-US" sz="2800" dirty="0"/>
              <a:t>Dischargeability and discharge issues </a:t>
            </a:r>
            <a:r>
              <a:rPr lang="en-US" sz="2800" dirty="0" smtClean="0"/>
              <a:t>[523(a)(1)]</a:t>
            </a:r>
            <a:endParaRPr lang="en-US" sz="2800" dirty="0"/>
          </a:p>
          <a:p>
            <a:pPr marL="514350" indent="-514350">
              <a:spcAft>
                <a:spcPts val="600"/>
              </a:spcAft>
              <a:buFontTx/>
              <a:buAutoNum type="arabicPeriod"/>
            </a:pPr>
            <a:r>
              <a:rPr lang="en-US" sz="2800" dirty="0" smtClean="0"/>
              <a:t>Means </a:t>
            </a:r>
            <a:r>
              <a:rPr lang="en-US" sz="2800" dirty="0"/>
              <a:t>test </a:t>
            </a:r>
            <a:endParaRPr lang="en-US" sz="2800" dirty="0" smtClean="0"/>
          </a:p>
          <a:p>
            <a:pPr marL="514350" indent="-514350">
              <a:spcAft>
                <a:spcPts val="600"/>
              </a:spcAft>
              <a:buFontTx/>
              <a:buAutoNum type="arabicPeriod"/>
            </a:pPr>
            <a:r>
              <a:rPr lang="en-US" sz="2800" dirty="0"/>
              <a:t>Property of the estate </a:t>
            </a:r>
          </a:p>
          <a:p>
            <a:pPr marL="514350" indent="-514350">
              <a:spcAft>
                <a:spcPts val="600"/>
              </a:spcAft>
              <a:buFontTx/>
              <a:buAutoNum type="arabicPeriod"/>
            </a:pPr>
            <a:r>
              <a:rPr lang="en-US" sz="2800" dirty="0"/>
              <a:t>Surrender </a:t>
            </a:r>
          </a:p>
          <a:p>
            <a:pPr marL="514350" indent="-514350">
              <a:spcAft>
                <a:spcPts val="600"/>
              </a:spcAft>
              <a:buFontTx/>
              <a:buAutoNum type="arabicPeriod"/>
            </a:pPr>
            <a:r>
              <a:rPr lang="en-US" sz="2800" dirty="0" smtClean="0"/>
              <a:t>Redemption </a:t>
            </a:r>
          </a:p>
          <a:p>
            <a:pPr marL="514350" indent="-514350">
              <a:spcAft>
                <a:spcPts val="600"/>
              </a:spcAft>
              <a:buFont typeface="+mj-lt"/>
              <a:buAutoNum type="arabicPeriod"/>
            </a:pPr>
            <a:r>
              <a:rPr lang="en-US" sz="2800" dirty="0" smtClean="0"/>
              <a:t>Reaffirmation </a:t>
            </a:r>
            <a:endParaRPr lang="en-US" sz="2800" dirty="0"/>
          </a:p>
          <a:p>
            <a:pPr>
              <a:spcAft>
                <a:spcPts val="600"/>
              </a:spcAft>
            </a:pPr>
            <a:r>
              <a:rPr lang="en-US" sz="2800" dirty="0" smtClean="0"/>
              <a:t> </a:t>
            </a:r>
            <a:endParaRPr lang="en-US" sz="2800" dirty="0"/>
          </a:p>
          <a:p>
            <a:pPr marL="514350" indent="-514350">
              <a:spcAft>
                <a:spcPts val="600"/>
              </a:spcAft>
              <a:buAutoNum type="arabicPeriod"/>
            </a:pPr>
            <a:endParaRPr lang="en-US" sz="2800" dirty="0" smtClean="0"/>
          </a:p>
          <a:p>
            <a:pPr marL="514350" indent="-514350">
              <a:spcAft>
                <a:spcPts val="600"/>
              </a:spcAft>
              <a:buAutoNum type="arabicPeriod"/>
            </a:pPr>
            <a:endParaRPr lang="en-US" sz="2800" dirty="0" smtClean="0"/>
          </a:p>
        </p:txBody>
      </p:sp>
    </p:spTree>
    <p:extLst>
      <p:ext uri="{BB962C8B-B14F-4D97-AF65-F5344CB8AC3E}">
        <p14:creationId xmlns:p14="http://schemas.microsoft.com/office/powerpoint/2010/main" val="2212780552"/>
      </p:ext>
    </p:extLst>
  </p:cSld>
  <p:clrMapOvr>
    <a:masterClrMapping/>
  </p:clrMapOvr>
  <p:transition>
    <p:fade/>
  </p:transition>
  <p:timing>
    <p:tnLst>
      <p:par>
        <p:cTn id="1" dur="indefinite" restart="never" nodeType="tmRoot"/>
      </p:par>
    </p:tnLst>
  </p:timing>
</p:sld>
</file>

<file path=ppt/slides/slide1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3" name="Picture 2"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1270000"/>
            <a:ext cx="8864600" cy="4305300"/>
          </a:xfrm>
          <a:prstGeom prst="rect">
            <a:avLst/>
          </a:prstGeom>
        </p:spPr>
      </p:pic>
    </p:spTree>
    <p:extLst>
      <p:ext uri="{BB962C8B-B14F-4D97-AF65-F5344CB8AC3E}">
        <p14:creationId xmlns:p14="http://schemas.microsoft.com/office/powerpoint/2010/main" val="3434777966"/>
      </p:ext>
    </p:extLst>
  </p:cSld>
  <p:clrMapOvr>
    <a:masterClrMapping/>
  </p:clrMapOvr>
  <p:transition>
    <p:fade/>
  </p:transition>
  <p:timing>
    <p:tnLst>
      <p:par>
        <p:cTn id="1" dur="indefinite" restart="never" nodeType="tmRoot"/>
      </p:par>
    </p:tnLst>
  </p:timing>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Rectangle 3" descr="" title=""/>
          <p:cNvSpPr/>
          <p:nvPr/>
        </p:nvSpPr>
        <p:spPr>
          <a:xfrm>
            <a:off x="443273" y="513132"/>
            <a:ext cx="8482086" cy="7478970"/>
          </a:xfrm>
          <a:prstGeom prst="rect">
            <a:avLst/>
          </a:prstGeom>
        </p:spPr>
        <p:txBody>
          <a:bodyPr wrap="square">
            <a:spAutoFit/>
          </a:bodyPr>
          <a:lstStyle/>
          <a:p>
            <a:pPr algn="ctr">
              <a:spcAft>
                <a:spcPts val="600"/>
              </a:spcAft>
            </a:pPr>
            <a:r>
              <a:rPr lang="en-US" sz="2800" b="1" dirty="0"/>
              <a:t>LIST OF TOPICS FOR</a:t>
            </a:r>
            <a:br>
              <a:rPr lang="en-US" sz="2800" b="1" dirty="0"/>
            </a:br>
            <a:r>
              <a:rPr lang="en-US" sz="2800" b="1" dirty="0"/>
              <a:t>ABI’S COMMISSION ON CONSUMER BANKRUPTCY </a:t>
            </a:r>
            <a:endParaRPr lang="en-US" sz="2800" dirty="0" smtClean="0"/>
          </a:p>
          <a:p>
            <a:pPr>
              <a:spcAft>
                <a:spcPts val="600"/>
              </a:spcAft>
            </a:pPr>
            <a:r>
              <a:rPr lang="en-US" sz="2800" dirty="0" smtClean="0"/>
              <a:t>	</a:t>
            </a:r>
            <a:r>
              <a:rPr lang="en-US" sz="2800" b="1" i="1" dirty="0"/>
              <a:t>Committee on Chapter 13 </a:t>
            </a:r>
            <a:endParaRPr lang="en-US" sz="2800" dirty="0"/>
          </a:p>
          <a:p>
            <a:pPr marL="514350" indent="-514350">
              <a:spcAft>
                <a:spcPts val="600"/>
              </a:spcAft>
              <a:buFontTx/>
              <a:buAutoNum type="arabicPeriod"/>
            </a:pPr>
            <a:r>
              <a:rPr lang="en-US" sz="2800" dirty="0"/>
              <a:t>Chapter 13 eligibility </a:t>
            </a:r>
            <a:r>
              <a:rPr lang="en-US" sz="2800" dirty="0" smtClean="0"/>
              <a:t>[debt limits]</a:t>
            </a:r>
            <a:endParaRPr lang="en-US" sz="2800" dirty="0"/>
          </a:p>
          <a:p>
            <a:pPr marL="514350" indent="-514350">
              <a:spcAft>
                <a:spcPts val="600"/>
              </a:spcAft>
              <a:buFontTx/>
              <a:buAutoNum type="arabicPeriod"/>
            </a:pPr>
            <a:r>
              <a:rPr lang="en-US" sz="2800" dirty="0" smtClean="0"/>
              <a:t>FRBP </a:t>
            </a:r>
            <a:r>
              <a:rPr lang="en-US" sz="2800" dirty="0"/>
              <a:t>3002.1 issues </a:t>
            </a:r>
            <a:endParaRPr lang="en-US" sz="2800" dirty="0" smtClean="0"/>
          </a:p>
          <a:p>
            <a:pPr marL="514350" indent="-514350">
              <a:spcAft>
                <a:spcPts val="600"/>
              </a:spcAft>
              <a:buFontTx/>
              <a:buAutoNum type="arabicPeriod"/>
            </a:pPr>
            <a:r>
              <a:rPr lang="en-US" sz="2800" dirty="0" smtClean="0"/>
              <a:t>Homeowner </a:t>
            </a:r>
            <a:r>
              <a:rPr lang="en-US" sz="2800" dirty="0"/>
              <a:t>issues </a:t>
            </a:r>
            <a:r>
              <a:rPr lang="en-US" sz="2800" dirty="0" smtClean="0"/>
              <a:t>[underwater mortgages]</a:t>
            </a:r>
          </a:p>
          <a:p>
            <a:pPr marL="514350" indent="-514350">
              <a:spcAft>
                <a:spcPts val="600"/>
              </a:spcAft>
              <a:buFontTx/>
              <a:buAutoNum type="arabicPeriod"/>
            </a:pPr>
            <a:r>
              <a:rPr lang="en-US" sz="2800" dirty="0" smtClean="0"/>
              <a:t>Chapter </a:t>
            </a:r>
            <a:r>
              <a:rPr lang="en-US" sz="2800" dirty="0"/>
              <a:t>13 plans </a:t>
            </a:r>
            <a:r>
              <a:rPr lang="en-US" sz="2800" dirty="0" smtClean="0"/>
              <a:t>[conduit vs. direct pay]</a:t>
            </a:r>
            <a:endParaRPr lang="en-US" sz="2800" dirty="0"/>
          </a:p>
          <a:p>
            <a:pPr marL="514350" indent="-514350">
              <a:spcAft>
                <a:spcPts val="600"/>
              </a:spcAft>
              <a:buFontTx/>
              <a:buAutoNum type="arabicPeriod"/>
            </a:pPr>
            <a:r>
              <a:rPr lang="en-US" sz="2800" dirty="0"/>
              <a:t>Credit reporting and bankruptcy </a:t>
            </a:r>
          </a:p>
          <a:p>
            <a:pPr marL="514350" indent="-514350">
              <a:spcAft>
                <a:spcPts val="600"/>
              </a:spcAft>
              <a:buFontTx/>
              <a:buAutoNum type="arabicPeriod"/>
            </a:pPr>
            <a:r>
              <a:rPr lang="en-US" sz="2800" dirty="0" smtClean="0"/>
              <a:t>Local </a:t>
            </a:r>
            <a:r>
              <a:rPr lang="en-US" sz="2800" dirty="0"/>
              <a:t>legal culture and chapter 13 </a:t>
            </a:r>
            <a:r>
              <a:rPr lang="en-US" sz="2800" dirty="0" smtClean="0"/>
              <a:t>[chapter choice]</a:t>
            </a:r>
          </a:p>
          <a:p>
            <a:pPr marL="514350" indent="-514350">
              <a:spcAft>
                <a:spcPts val="600"/>
              </a:spcAft>
              <a:buFontTx/>
              <a:buAutoNum type="arabicPeriod"/>
            </a:pPr>
            <a:r>
              <a:rPr lang="en-US" sz="2800" dirty="0"/>
              <a:t>Section 1306, scope of estate property in unclosed cases </a:t>
            </a:r>
          </a:p>
          <a:p>
            <a:pPr>
              <a:spcAft>
                <a:spcPts val="600"/>
              </a:spcAft>
            </a:pPr>
            <a:r>
              <a:rPr lang="en-US" sz="2800" dirty="0" smtClean="0"/>
              <a:t>  </a:t>
            </a:r>
            <a:endParaRPr lang="en-US" sz="2800" dirty="0"/>
          </a:p>
          <a:p>
            <a:pPr>
              <a:spcAft>
                <a:spcPts val="600"/>
              </a:spcAft>
            </a:pPr>
            <a:r>
              <a:rPr lang="en-US" sz="2800" dirty="0" smtClean="0"/>
              <a:t> </a:t>
            </a:r>
            <a:endParaRPr lang="en-US" sz="2800" dirty="0"/>
          </a:p>
          <a:p>
            <a:pPr marL="514350" indent="-514350">
              <a:spcAft>
                <a:spcPts val="600"/>
              </a:spcAft>
              <a:buAutoNum type="arabicPeriod"/>
            </a:pPr>
            <a:endParaRPr lang="en-US" sz="2800" dirty="0" smtClean="0"/>
          </a:p>
          <a:p>
            <a:pPr marL="514350" indent="-514350">
              <a:spcAft>
                <a:spcPts val="600"/>
              </a:spcAft>
              <a:buAutoNum type="arabicPeriod"/>
            </a:pPr>
            <a:endParaRPr lang="en-US" sz="2800" dirty="0" smtClean="0"/>
          </a:p>
        </p:txBody>
      </p:sp>
    </p:spTree>
    <p:extLst>
      <p:ext uri="{BB962C8B-B14F-4D97-AF65-F5344CB8AC3E}">
        <p14:creationId xmlns:p14="http://schemas.microsoft.com/office/powerpoint/2010/main" val="640520438"/>
      </p:ext>
    </p:extLst>
  </p:cSld>
  <p:clrMapOvr>
    <a:masterClrMapping/>
  </p:clrMapOvr>
  <p:transition>
    <p:fade/>
  </p:transition>
  <p:timing>
    <p:tnLst>
      <p:par>
        <p:cTn id="1" dur="indefinite" restart="never" nodeType="tmRoot"/>
      </p:par>
    </p:tnLst>
  </p:timing>
</p:sld>
</file>

<file path=ppt/slides/slide16.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5" name="Picture 4"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1000"/>
            <a:ext cx="9144000" cy="3541617"/>
          </a:xfrm>
          <a:prstGeom prst="rect">
            <a:avLst/>
          </a:prstGeom>
        </p:spPr>
      </p:pic>
    </p:spTree>
    <p:extLst>
      <p:ext uri="{BB962C8B-B14F-4D97-AF65-F5344CB8AC3E}">
        <p14:creationId xmlns:p14="http://schemas.microsoft.com/office/powerpoint/2010/main" val="12545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p:transition xmlns:p14="http://schemas.microsoft.com/office/powerpoint/2010/main" spd="slow">
        <p:split orient="vert"/>
      </p:transition>
    </mc:Fallback>
  </mc:AlternateContent>
  <p:timing>
    <p:tnLst>
      <p:par>
        <p:cTn id="1" dur="indefinite" restart="never" nodeType="tmRoot"/>
      </p:par>
    </p:tnLst>
  </p:timing>
</p:sld>
</file>

<file path=ppt/slides/slide1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3" name="Picture 2"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144000" cy="3636936"/>
          </a:xfrm>
          <a:prstGeom prst="rect">
            <a:avLst/>
          </a:prstGeom>
        </p:spPr>
      </p:pic>
    </p:spTree>
    <p:extLst>
      <p:ext uri="{BB962C8B-B14F-4D97-AF65-F5344CB8AC3E}">
        <p14:creationId xmlns:p14="http://schemas.microsoft.com/office/powerpoint/2010/main" val="678635834"/>
      </p:ext>
    </p:extLst>
  </p:cSld>
  <p:clrMapOvr>
    <a:masterClrMapping/>
  </p:clrMapOvr>
  <p:transition>
    <p:fade/>
  </p:transition>
  <p:timing>
    <p:tnLst>
      <p:par>
        <p:cTn id="1" dur="indefinite" restart="never" nodeType="tmRoot"/>
      </p:par>
    </p:tnLst>
  </p:timing>
</p:sld>
</file>

<file path=ppt/slides/slide1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Picture 3"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9100"/>
            <a:ext cx="9144000" cy="3460173"/>
          </a:xfrm>
          <a:prstGeom prst="rect">
            <a:avLst/>
          </a:prstGeom>
        </p:spPr>
      </p:pic>
    </p:spTree>
    <p:extLst>
      <p:ext uri="{BB962C8B-B14F-4D97-AF65-F5344CB8AC3E}">
        <p14:creationId xmlns:p14="http://schemas.microsoft.com/office/powerpoint/2010/main" val="1918567864"/>
      </p:ext>
    </p:extLst>
  </p:cSld>
  <p:clrMapOvr>
    <a:masterClrMapping/>
  </p:clrMapOvr>
  <p:transition>
    <p:fade/>
  </p:transition>
  <p:timing>
    <p:tnLst>
      <p:par>
        <p:cTn id="1" dur="indefinite" restart="never" nodeType="tmRoot"/>
      </p:par>
    </p:tnLst>
  </p:timing>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Rectangle 3" descr="" title=""/>
          <p:cNvSpPr/>
          <p:nvPr/>
        </p:nvSpPr>
        <p:spPr>
          <a:xfrm>
            <a:off x="443273" y="513132"/>
            <a:ext cx="8482086" cy="4939814"/>
          </a:xfrm>
          <a:prstGeom prst="rect">
            <a:avLst/>
          </a:prstGeom>
        </p:spPr>
        <p:txBody>
          <a:bodyPr wrap="square">
            <a:spAutoFit/>
          </a:bodyPr>
          <a:lstStyle/>
          <a:p>
            <a:pPr algn="ctr">
              <a:spcAft>
                <a:spcPts val="600"/>
              </a:spcAft>
            </a:pPr>
            <a:r>
              <a:rPr lang="en-US" sz="2800" b="1" dirty="0" smtClean="0"/>
              <a:t>FUTURE COMMISSION EVENTS</a:t>
            </a:r>
            <a:endParaRPr lang="en-US" sz="800" dirty="0" smtClean="0"/>
          </a:p>
          <a:p>
            <a:pPr marL="457200" indent="-457200">
              <a:spcAft>
                <a:spcPts val="1200"/>
              </a:spcAft>
              <a:buFont typeface="Arial"/>
              <a:buChar char="•"/>
            </a:pPr>
            <a:r>
              <a:rPr lang="en-US" sz="2800" dirty="0" smtClean="0"/>
              <a:t>Nov</a:t>
            </a:r>
            <a:r>
              <a:rPr lang="en-US" sz="2800" dirty="0"/>
              <a:t>. 10, 2017 </a:t>
            </a:r>
            <a:r>
              <a:rPr lang="en-US" sz="2800" i="1" dirty="0"/>
              <a:t>ABI </a:t>
            </a:r>
            <a:r>
              <a:rPr lang="en-US" sz="2800" i="1" dirty="0" smtClean="0"/>
              <a:t>Seventh </a:t>
            </a:r>
            <a:r>
              <a:rPr lang="en-US" sz="2800" i="1" dirty="0"/>
              <a:t>Circuit Consumer Bankruptcy Conference (Chicago</a:t>
            </a:r>
            <a:r>
              <a:rPr lang="en-US" sz="2800" i="1" dirty="0" smtClean="0"/>
              <a:t>, </a:t>
            </a:r>
            <a:r>
              <a:rPr lang="mr-IN" sz="2800" i="1" dirty="0" smtClean="0"/>
              <a:t>IL</a:t>
            </a:r>
            <a:r>
              <a:rPr lang="en-US" sz="2800" i="1" dirty="0" smtClean="0"/>
              <a:t>) </a:t>
            </a:r>
            <a:r>
              <a:rPr lang="en-US" sz="2800" dirty="0" smtClean="0"/>
              <a:t>public </a:t>
            </a:r>
            <a:r>
              <a:rPr lang="en-US" sz="2800" dirty="0"/>
              <a:t>meeting of the </a:t>
            </a:r>
            <a:r>
              <a:rPr lang="en-US" sz="2800" dirty="0" smtClean="0"/>
              <a:t>Commission</a:t>
            </a:r>
          </a:p>
          <a:p>
            <a:pPr marL="457200" indent="-457200">
              <a:spcAft>
                <a:spcPts val="1200"/>
              </a:spcAft>
              <a:buFont typeface="Arial"/>
              <a:buChar char="•"/>
            </a:pPr>
            <a:r>
              <a:rPr lang="en-US" sz="2800" dirty="0" smtClean="0"/>
              <a:t>Dec</a:t>
            </a:r>
            <a:r>
              <a:rPr lang="en-US" sz="2800" dirty="0"/>
              <a:t>. 1‐2, 2017 </a:t>
            </a:r>
            <a:r>
              <a:rPr lang="en-US" sz="2800" i="1" dirty="0"/>
              <a:t>ABI Winter Leadership Conference (Palm Springs, CA</a:t>
            </a:r>
            <a:r>
              <a:rPr lang="en-US" sz="2800" i="1" dirty="0" smtClean="0"/>
              <a:t>) </a:t>
            </a:r>
            <a:r>
              <a:rPr lang="en-US" sz="2800" dirty="0" smtClean="0"/>
              <a:t>public </a:t>
            </a:r>
            <a:r>
              <a:rPr lang="en-US" sz="2800" dirty="0"/>
              <a:t>meeting of the </a:t>
            </a:r>
            <a:r>
              <a:rPr lang="en-US" sz="2800" dirty="0" smtClean="0"/>
              <a:t>Commission</a:t>
            </a:r>
          </a:p>
          <a:p>
            <a:pPr marL="457200" indent="-457200">
              <a:spcAft>
                <a:spcPts val="1200"/>
              </a:spcAft>
              <a:buFont typeface="Arial"/>
              <a:buChar char="•"/>
            </a:pPr>
            <a:r>
              <a:rPr lang="en-US" sz="2800" dirty="0" smtClean="0"/>
              <a:t>April </a:t>
            </a:r>
            <a:r>
              <a:rPr lang="en-US" sz="2800" dirty="0"/>
              <a:t>22‐24, 2018 </a:t>
            </a:r>
            <a:r>
              <a:rPr lang="en-US" sz="2800" i="1" dirty="0"/>
              <a:t>ABI Annual Spring Meeting (Washington, DC</a:t>
            </a:r>
            <a:r>
              <a:rPr lang="en-US" sz="2800" i="1" dirty="0" smtClean="0"/>
              <a:t>) </a:t>
            </a:r>
            <a:r>
              <a:rPr lang="en-US" sz="2800" dirty="0" smtClean="0"/>
              <a:t>public </a:t>
            </a:r>
            <a:r>
              <a:rPr lang="en-US" sz="2800" dirty="0"/>
              <a:t>meeting of the </a:t>
            </a:r>
            <a:r>
              <a:rPr lang="en-US" sz="2800" dirty="0" smtClean="0"/>
              <a:t>Commission</a:t>
            </a:r>
          </a:p>
          <a:p>
            <a:pPr marL="457200" indent="-457200">
              <a:spcAft>
                <a:spcPts val="1200"/>
              </a:spcAft>
              <a:buFont typeface="Arial"/>
              <a:buChar char="•"/>
            </a:pPr>
            <a:r>
              <a:rPr lang="en-US" sz="2800" dirty="0"/>
              <a:t>Dec. 6‐8, 2018 ABI publishes final report at 2018 Winter Leadership </a:t>
            </a:r>
            <a:r>
              <a:rPr lang="en-US" sz="2800" dirty="0" smtClean="0"/>
              <a:t>Conference</a:t>
            </a:r>
            <a:endParaRPr lang="en-US" sz="2800" dirty="0"/>
          </a:p>
        </p:txBody>
      </p:sp>
    </p:spTree>
    <p:extLst>
      <p:ext uri="{BB962C8B-B14F-4D97-AF65-F5344CB8AC3E}">
        <p14:creationId xmlns:p14="http://schemas.microsoft.com/office/powerpoint/2010/main" val="1905207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pPr algn="l"/>
            <a:r>
              <a:rPr lang="en-US" dirty="0" smtClean="0"/>
              <a:t>Presented by:</a:t>
            </a:r>
            <a:endParaRPr lang="en-US" dirty="0"/>
          </a:p>
        </p:txBody>
      </p:sp>
      <p:sp>
        <p:nvSpPr>
          <p:cNvPr id="3" name="Content Placeholder 2" descr="" title=""/>
          <p:cNvSpPr>
            <a:spLocks noGrp="1"/>
          </p:cNvSpPr>
          <p:nvPr>
            <p:ph idx="1"/>
          </p:nvPr>
        </p:nvSpPr>
        <p:spPr>
          <a:xfrm>
            <a:off x="620949" y="2336873"/>
            <a:ext cx="6887389" cy="3849918"/>
          </a:xfrm>
        </p:spPr>
        <p:txBody>
          <a:bodyPr>
            <a:normAutofit lnSpcReduction="10000"/>
          </a:bodyPr>
          <a:lstStyle/>
          <a:p>
            <a:pPr marL="0" indent="0">
              <a:lnSpc>
                <a:spcPct val="110000"/>
              </a:lnSpc>
              <a:spcBef>
                <a:spcPts val="0"/>
              </a:spcBef>
              <a:buNone/>
            </a:pPr>
            <a:r>
              <a:rPr lang="en-US" dirty="0" smtClean="0"/>
              <a:t>Michael T. Bates</a:t>
            </a:r>
          </a:p>
          <a:p>
            <a:pPr marL="0" indent="0">
              <a:lnSpc>
                <a:spcPct val="110000"/>
              </a:lnSpc>
              <a:spcBef>
                <a:spcPts val="0"/>
              </a:spcBef>
              <a:buNone/>
            </a:pPr>
            <a:r>
              <a:rPr lang="en-US" dirty="0"/>
              <a:t>JPMorgan Chase &amp; Co.</a:t>
            </a:r>
          </a:p>
          <a:p>
            <a:pPr marL="0" indent="0">
              <a:lnSpc>
                <a:spcPct val="110000"/>
              </a:lnSpc>
              <a:spcBef>
                <a:spcPts val="0"/>
              </a:spcBef>
              <a:buNone/>
            </a:pPr>
            <a:r>
              <a:rPr lang="en-US" dirty="0" smtClean="0"/>
              <a:t>Vice President – Assistant General Counsel:</a:t>
            </a:r>
            <a:endParaRPr lang="en-US" dirty="0"/>
          </a:p>
          <a:p>
            <a:pPr marL="0" indent="0">
              <a:lnSpc>
                <a:spcPct val="110000"/>
              </a:lnSpc>
              <a:spcBef>
                <a:spcPts val="0"/>
              </a:spcBef>
              <a:buNone/>
            </a:pPr>
            <a:endParaRPr lang="en-US" dirty="0" smtClean="0"/>
          </a:p>
          <a:p>
            <a:pPr marL="0" indent="0">
              <a:lnSpc>
                <a:spcPct val="110000"/>
              </a:lnSpc>
              <a:spcBef>
                <a:spcPts val="0"/>
              </a:spcBef>
              <a:buNone/>
            </a:pPr>
            <a:r>
              <a:rPr lang="en-US" dirty="0" smtClean="0"/>
              <a:t>Alane </a:t>
            </a:r>
            <a:r>
              <a:rPr lang="en-US" dirty="0" smtClean="0"/>
              <a:t>Becket</a:t>
            </a:r>
          </a:p>
          <a:p>
            <a:pPr marL="0" indent="0">
              <a:lnSpc>
                <a:spcPct val="110000"/>
              </a:lnSpc>
              <a:spcBef>
                <a:spcPts val="0"/>
              </a:spcBef>
              <a:buNone/>
            </a:pPr>
            <a:r>
              <a:rPr lang="en-US" dirty="0" smtClean="0"/>
              <a:t>Becket &amp; Lee LLP</a:t>
            </a:r>
          </a:p>
          <a:p>
            <a:pPr marL="0" indent="0">
              <a:lnSpc>
                <a:spcPct val="110000"/>
              </a:lnSpc>
              <a:spcBef>
                <a:spcPts val="0"/>
              </a:spcBef>
              <a:buNone/>
            </a:pPr>
            <a:endParaRPr lang="en-US" dirty="0"/>
          </a:p>
          <a:p>
            <a:pPr marL="0" indent="0">
              <a:lnSpc>
                <a:spcPct val="110000"/>
              </a:lnSpc>
              <a:spcBef>
                <a:spcPts val="0"/>
              </a:spcBef>
              <a:buNone/>
            </a:pPr>
            <a:r>
              <a:rPr lang="en-US" dirty="0" smtClean="0"/>
              <a:t>Alice </a:t>
            </a:r>
            <a:r>
              <a:rPr lang="en-US" dirty="0" smtClean="0"/>
              <a:t>Whitten</a:t>
            </a:r>
            <a:endParaRPr lang="en-US" dirty="0" smtClean="0"/>
          </a:p>
          <a:p>
            <a:pPr marL="0" indent="0">
              <a:lnSpc>
                <a:spcPct val="110000"/>
              </a:lnSpc>
              <a:spcBef>
                <a:spcPts val="0"/>
              </a:spcBef>
              <a:buNone/>
            </a:pPr>
            <a:r>
              <a:rPr lang="en-US" dirty="0"/>
              <a:t>Wells Fargo Law </a:t>
            </a:r>
            <a:r>
              <a:rPr lang="en-US" dirty="0" smtClean="0"/>
              <a:t>Department: Vice President -  Senior Counsel</a:t>
            </a:r>
            <a:endParaRPr lang="en-US" dirty="0"/>
          </a:p>
        </p:txBody>
      </p:sp>
    </p:spTree>
    <p:extLst>
      <p:ext uri="{BB962C8B-B14F-4D97-AF65-F5344CB8AC3E}">
        <p14:creationId xmlns:p14="http://schemas.microsoft.com/office/powerpoint/2010/main" val="1661808414"/>
      </p:ext>
    </p:extLst>
  </p:cSld>
  <p:clrMapOvr>
    <a:masterClrMapping/>
  </p:clrMapOvr>
</p:sld>
</file>

<file path=ppt/slides/slide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3" name="Picture 2"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9014835"/>
      </p:ext>
    </p:extLst>
  </p:cSld>
  <p:clrMapOvr>
    <a:masterClrMapping/>
  </p:clrMapOvr>
  <p:transition>
    <p:fade/>
  </p:transition>
  <p:timing>
    <p:tnLst>
      <p:par>
        <p:cTn id="1" dur="indefinite" restart="never" nodeType="tmRoot"/>
      </p:par>
    </p:tnLst>
  </p:timing>
</p:sld>
</file>

<file path=ppt/slides/slide4.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2" name="Picture 1"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7181"/>
            <a:ext cx="9144000" cy="5818909"/>
          </a:xfrm>
          <a:prstGeom prst="rect">
            <a:avLst/>
          </a:prstGeom>
        </p:spPr>
      </p:pic>
    </p:spTree>
    <p:extLst>
      <p:ext uri="{BB962C8B-B14F-4D97-AF65-F5344CB8AC3E}">
        <p14:creationId xmlns:p14="http://schemas.microsoft.com/office/powerpoint/2010/main" val="2101559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p:transition xmlns:p14="http://schemas.microsoft.com/office/powerpoint/2010/main" spd="slow">
        <p:split orient="vert"/>
      </p:transition>
    </mc:Fallback>
  </mc:AlternateContent>
  <p:timing>
    <p:tnLst>
      <p:par>
        <p:cTn id="1" dur="indefinite" restart="never" nodeType="tmRoot"/>
      </p:par>
    </p:tnLst>
  </p:timing>
</p:sld>
</file>

<file path=ppt/slides/slide5.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Rectangle 3" descr="" title=""/>
          <p:cNvSpPr/>
          <p:nvPr/>
        </p:nvSpPr>
        <p:spPr>
          <a:xfrm>
            <a:off x="443273" y="590134"/>
            <a:ext cx="8482086" cy="5693866"/>
          </a:xfrm>
          <a:prstGeom prst="rect">
            <a:avLst/>
          </a:prstGeom>
        </p:spPr>
        <p:txBody>
          <a:bodyPr wrap="square">
            <a:spAutoFit/>
          </a:bodyPr>
          <a:lstStyle/>
          <a:p>
            <a:pPr algn="ctr"/>
            <a:r>
              <a:rPr lang="en-US" sz="2800" b="1" dirty="0" smtClean="0"/>
              <a:t>Purpose:</a:t>
            </a:r>
          </a:p>
          <a:p>
            <a:endParaRPr lang="en-US" sz="2800" dirty="0"/>
          </a:p>
          <a:p>
            <a:r>
              <a:rPr lang="en-US" sz="2800" dirty="0" smtClean="0"/>
              <a:t>The </a:t>
            </a:r>
            <a:r>
              <a:rPr lang="en-US" sz="2800" dirty="0"/>
              <a:t>ABI Commission on Consumer Bankruptcy is charged with researching and recommending improvements to the consumer bankruptcy system that can be implemented within its existing structure. These changes might include amendments to the Bankruptcy Code, changes to the Federal Rules of Bankruptcy Procedure, administrative rules or actions, recommendations on proper interpretations of existing law and other best practices that judges, trustees and lawyers can implement.  </a:t>
            </a:r>
          </a:p>
        </p:txBody>
      </p:sp>
    </p:spTree>
    <p:extLst>
      <p:ext uri="{BB962C8B-B14F-4D97-AF65-F5344CB8AC3E}">
        <p14:creationId xmlns:p14="http://schemas.microsoft.com/office/powerpoint/2010/main" val="4256221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p:transition xmlns:p14="http://schemas.microsoft.com/office/powerpoint/2010/main" spd="slow">
        <p:split orient="vert"/>
      </p:transition>
    </mc:Fallback>
  </mc:AlternateContent>
  <p:timing>
    <p:tnLst>
      <p:par>
        <p:cTn id="1" dur="indefinite" restart="never" nodeType="tmRoot"/>
      </p:par>
    </p:tnLst>
  </p:timing>
</p:sld>
</file>

<file path=ppt/slides/slide6.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Box 1" descr="" title=""/>
          <p:cNvSpPr txBox="1"/>
          <p:nvPr/>
        </p:nvSpPr>
        <p:spPr>
          <a:xfrm>
            <a:off x="670899" y="670972"/>
            <a:ext cx="7715344" cy="5667323"/>
          </a:xfrm>
          <a:prstGeom prst="rect">
            <a:avLst/>
          </a:prstGeom>
          <a:noFill/>
        </p:spPr>
        <p:txBody>
          <a:bodyPr wrap="square" rtlCol="0">
            <a:spAutoFit/>
          </a:bodyPr>
          <a:lstStyle/>
          <a:p>
            <a:endParaRPr lang="en-US" dirty="0"/>
          </a:p>
        </p:txBody>
      </p:sp>
      <p:sp>
        <p:nvSpPr>
          <p:cNvPr id="4" name="Rectangle 3" descr="" title=""/>
          <p:cNvSpPr/>
          <p:nvPr/>
        </p:nvSpPr>
        <p:spPr>
          <a:xfrm>
            <a:off x="443273" y="670972"/>
            <a:ext cx="8482086" cy="5139869"/>
          </a:xfrm>
          <a:prstGeom prst="rect">
            <a:avLst/>
          </a:prstGeom>
        </p:spPr>
        <p:txBody>
          <a:bodyPr wrap="square">
            <a:spAutoFit/>
          </a:bodyPr>
          <a:lstStyle/>
          <a:p>
            <a:pPr algn="ctr"/>
            <a:r>
              <a:rPr lang="en-US" sz="2800" b="1" dirty="0"/>
              <a:t>ABI Commission on Consumer Bankruptcy </a:t>
            </a:r>
            <a:endParaRPr lang="en-US" sz="2800" dirty="0" smtClean="0"/>
          </a:p>
          <a:p>
            <a:pPr algn="ctr">
              <a:spcAft>
                <a:spcPts val="600"/>
              </a:spcAft>
            </a:pPr>
            <a:r>
              <a:rPr lang="en-US" sz="2800" b="1" dirty="0"/>
              <a:t>Fact Sheet </a:t>
            </a:r>
            <a:endParaRPr lang="en-US" sz="2800" dirty="0" smtClean="0"/>
          </a:p>
          <a:p>
            <a:pPr marL="457200" indent="-457200">
              <a:spcAft>
                <a:spcPts val="600"/>
              </a:spcAft>
              <a:buFont typeface="Arial"/>
              <a:buChar char="•"/>
            </a:pPr>
            <a:r>
              <a:rPr lang="en-US" sz="2800" dirty="0"/>
              <a:t>Created </a:t>
            </a:r>
            <a:r>
              <a:rPr lang="en-US" sz="2800" dirty="0" smtClean="0"/>
              <a:t>in </a:t>
            </a:r>
            <a:r>
              <a:rPr lang="en-US" sz="2800" dirty="0"/>
              <a:t>December 2016. </a:t>
            </a:r>
          </a:p>
          <a:p>
            <a:pPr marL="457200" indent="-457200">
              <a:spcAft>
                <a:spcPts val="600"/>
              </a:spcAft>
              <a:buFont typeface="Arial"/>
              <a:buChar char="•"/>
            </a:pPr>
            <a:r>
              <a:rPr lang="en-US" sz="2800" dirty="0" smtClean="0"/>
              <a:t>17-member panel to examine </a:t>
            </a:r>
            <a:r>
              <a:rPr lang="en-US" sz="2800" dirty="0"/>
              <a:t>the consumer bankruptcy system and issue a report with recommended improvements that can be implemented within the existing structure. </a:t>
            </a:r>
          </a:p>
          <a:p>
            <a:pPr marL="457200" indent="-457200">
              <a:spcAft>
                <a:spcPts val="600"/>
              </a:spcAft>
              <a:buFont typeface="Arial"/>
              <a:buChar char="•"/>
            </a:pPr>
            <a:r>
              <a:rPr lang="en-US" sz="2800" dirty="0" smtClean="0"/>
              <a:t>An </a:t>
            </a:r>
            <a:r>
              <a:rPr lang="en-US" sz="2800" dirty="0"/>
              <a:t>open, information-gathering process that will allow interested parties across the consumer bankruptcy spectrum to provide input. </a:t>
            </a:r>
            <a:endParaRPr lang="en-US" sz="2800" dirty="0" smtClean="0"/>
          </a:p>
          <a:p>
            <a:endParaRPr lang="en-US" sz="2800" dirty="0"/>
          </a:p>
        </p:txBody>
      </p:sp>
    </p:spTree>
    <p:extLst>
      <p:ext uri="{BB962C8B-B14F-4D97-AF65-F5344CB8AC3E}">
        <p14:creationId xmlns:p14="http://schemas.microsoft.com/office/powerpoint/2010/main" val="4254153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Box 1" descr="" title=""/>
          <p:cNvSpPr txBox="1"/>
          <p:nvPr/>
        </p:nvSpPr>
        <p:spPr>
          <a:xfrm>
            <a:off x="670899" y="670972"/>
            <a:ext cx="7715344" cy="5667323"/>
          </a:xfrm>
          <a:prstGeom prst="rect">
            <a:avLst/>
          </a:prstGeom>
          <a:noFill/>
        </p:spPr>
        <p:txBody>
          <a:bodyPr wrap="square" rtlCol="0">
            <a:spAutoFit/>
          </a:bodyPr>
          <a:lstStyle/>
          <a:p>
            <a:endParaRPr lang="en-US" dirty="0"/>
          </a:p>
        </p:txBody>
      </p:sp>
      <p:sp>
        <p:nvSpPr>
          <p:cNvPr id="4" name="Rectangle 3" descr="" title=""/>
          <p:cNvSpPr/>
          <p:nvPr/>
        </p:nvSpPr>
        <p:spPr>
          <a:xfrm>
            <a:off x="443273" y="753764"/>
            <a:ext cx="8482086" cy="4708981"/>
          </a:xfrm>
          <a:prstGeom prst="rect">
            <a:avLst/>
          </a:prstGeom>
        </p:spPr>
        <p:txBody>
          <a:bodyPr wrap="square">
            <a:spAutoFit/>
          </a:bodyPr>
          <a:lstStyle/>
          <a:p>
            <a:pPr algn="ctr"/>
            <a:r>
              <a:rPr lang="en-US" sz="2800" b="1" dirty="0"/>
              <a:t>ABI Commission on Consumer Bankruptcy </a:t>
            </a:r>
            <a:endParaRPr lang="en-US" sz="2800" dirty="0" smtClean="0"/>
          </a:p>
          <a:p>
            <a:pPr algn="ctr">
              <a:spcAft>
                <a:spcPts val="600"/>
              </a:spcAft>
            </a:pPr>
            <a:r>
              <a:rPr lang="en-US" sz="2800" b="1" dirty="0"/>
              <a:t>Fact Sheet </a:t>
            </a:r>
            <a:endParaRPr lang="en-US" sz="2800" dirty="0" smtClean="0"/>
          </a:p>
          <a:p>
            <a:pPr marL="457200" indent="-457200">
              <a:spcAft>
                <a:spcPts val="600"/>
              </a:spcAft>
              <a:buFont typeface="Arial"/>
              <a:buChar char="•"/>
            </a:pPr>
            <a:endParaRPr lang="en-US" sz="2800" dirty="0" smtClean="0"/>
          </a:p>
          <a:p>
            <a:pPr marL="457200" indent="-457200">
              <a:spcAft>
                <a:spcPts val="600"/>
              </a:spcAft>
              <a:buFont typeface="Arial" panose="020B0604020202020204" pitchFamily="34" charset="0"/>
              <a:buChar char="•"/>
            </a:pPr>
            <a:r>
              <a:rPr lang="en-US" sz="2800" dirty="0" smtClean="0"/>
              <a:t>Co-chaired by retired Bankruptcy Judges William Houston Brown and Elizabeth Perris. </a:t>
            </a:r>
          </a:p>
          <a:p>
            <a:pPr marL="457200" indent="-457200">
              <a:spcAft>
                <a:spcPts val="600"/>
              </a:spcAft>
              <a:buFont typeface="Arial"/>
              <a:buChar char="•"/>
            </a:pPr>
            <a:endParaRPr lang="en-US" sz="2800" dirty="0"/>
          </a:p>
          <a:p>
            <a:pPr marL="457200" indent="-457200">
              <a:spcAft>
                <a:spcPts val="600"/>
              </a:spcAft>
              <a:buFont typeface="Arial"/>
              <a:buChar char="•"/>
            </a:pPr>
            <a:r>
              <a:rPr lang="en-US" sz="2800" dirty="0" smtClean="0"/>
              <a:t>Commission Reporter is Robert Lawless, the Max L. Rowe Professor of Law and co- director of the Program on Law, Behavior &amp; Social Science at the University of Illinois College of Law. </a:t>
            </a:r>
          </a:p>
        </p:txBody>
      </p:sp>
    </p:spTree>
    <p:extLst>
      <p:ext uri="{BB962C8B-B14F-4D97-AF65-F5344CB8AC3E}">
        <p14:creationId xmlns:p14="http://schemas.microsoft.com/office/powerpoint/2010/main" val="1152174158"/>
      </p:ext>
    </p:extLst>
  </p:cSld>
  <p:clrMapOvr>
    <a:masterClrMapping/>
  </p:clrMapOvr>
  <p:transition>
    <p:fade/>
  </p:transition>
  <p:timing>
    <p:tnLst>
      <p:par>
        <p:cTn id="1" dur="indefinite" restart="never" nodeType="tmRoot"/>
      </p:par>
    </p:tnLst>
  </p:timing>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Box 1" descr="" title=""/>
          <p:cNvSpPr txBox="1"/>
          <p:nvPr/>
        </p:nvSpPr>
        <p:spPr>
          <a:xfrm>
            <a:off x="670899" y="670972"/>
            <a:ext cx="7715344" cy="5667323"/>
          </a:xfrm>
          <a:prstGeom prst="rect">
            <a:avLst/>
          </a:prstGeom>
          <a:noFill/>
        </p:spPr>
        <p:txBody>
          <a:bodyPr wrap="square" rtlCol="0">
            <a:spAutoFit/>
          </a:bodyPr>
          <a:lstStyle/>
          <a:p>
            <a:endParaRPr lang="en-US" dirty="0"/>
          </a:p>
        </p:txBody>
      </p:sp>
      <p:sp>
        <p:nvSpPr>
          <p:cNvPr id="4" name="Rectangle 3" descr="" title=""/>
          <p:cNvSpPr/>
          <p:nvPr/>
        </p:nvSpPr>
        <p:spPr>
          <a:xfrm>
            <a:off x="443273" y="513132"/>
            <a:ext cx="8482086" cy="5724644"/>
          </a:xfrm>
          <a:prstGeom prst="rect">
            <a:avLst/>
          </a:prstGeom>
        </p:spPr>
        <p:txBody>
          <a:bodyPr wrap="square">
            <a:spAutoFit/>
          </a:bodyPr>
          <a:lstStyle/>
          <a:p>
            <a:pPr algn="ctr"/>
            <a:r>
              <a:rPr lang="en-US" sz="2800" b="1" dirty="0"/>
              <a:t>ABI Commission on Consumer Bankruptcy </a:t>
            </a:r>
            <a:endParaRPr lang="en-US" sz="2800" dirty="0" smtClean="0"/>
          </a:p>
          <a:p>
            <a:pPr algn="ctr">
              <a:spcAft>
                <a:spcPts val="600"/>
              </a:spcAft>
            </a:pPr>
            <a:r>
              <a:rPr lang="en-US" sz="2800" b="1" dirty="0"/>
              <a:t>Fact Sheet </a:t>
            </a:r>
            <a:endParaRPr lang="en-US" sz="2800" dirty="0" smtClean="0"/>
          </a:p>
          <a:p>
            <a:pPr marL="457200" indent="-457200">
              <a:spcAft>
                <a:spcPts val="600"/>
              </a:spcAft>
              <a:buFont typeface="Arial"/>
              <a:buChar char="•"/>
            </a:pPr>
            <a:r>
              <a:rPr lang="en-US" sz="2800" dirty="0" smtClean="0"/>
              <a:t>The Commission is supported by three committees: </a:t>
            </a:r>
          </a:p>
          <a:p>
            <a:pPr marL="1371600" lvl="2" indent="-457200">
              <a:spcAft>
                <a:spcPts val="600"/>
              </a:spcAft>
              <a:buSzPct val="75000"/>
              <a:buFont typeface="Wingdings" panose="05000000000000000000" pitchFamily="2" charset="2"/>
              <a:buChar char="v"/>
            </a:pPr>
            <a:r>
              <a:rPr lang="en-US" sz="2800" dirty="0" smtClean="0"/>
              <a:t>Case Administration and the </a:t>
            </a:r>
            <a:r>
              <a:rPr lang="en-US" sz="2800" dirty="0" smtClean="0"/>
              <a:t>Estate </a:t>
            </a:r>
            <a:endParaRPr lang="en-US" sz="2800" dirty="0" smtClean="0"/>
          </a:p>
          <a:p>
            <a:pPr marL="1371600" lvl="2" indent="-457200">
              <a:spcAft>
                <a:spcPts val="600"/>
              </a:spcAft>
              <a:buSzPct val="75000"/>
              <a:buFont typeface="Wingdings" panose="05000000000000000000" pitchFamily="2" charset="2"/>
              <a:buChar char="v"/>
            </a:pPr>
            <a:r>
              <a:rPr lang="en-US" sz="2800" dirty="0" smtClean="0"/>
              <a:t>Committee on Chapter 7</a:t>
            </a:r>
          </a:p>
          <a:p>
            <a:pPr marL="1371600" lvl="2" indent="-457200">
              <a:spcAft>
                <a:spcPts val="600"/>
              </a:spcAft>
              <a:buSzPct val="75000"/>
              <a:buFont typeface="Wingdings" panose="05000000000000000000" pitchFamily="2" charset="2"/>
              <a:buChar char="v"/>
            </a:pPr>
            <a:r>
              <a:rPr lang="en-US" sz="2800" dirty="0" smtClean="0"/>
              <a:t>Committee on Chapter </a:t>
            </a:r>
            <a:r>
              <a:rPr lang="en-US" sz="2800" dirty="0" smtClean="0"/>
              <a:t>13 </a:t>
            </a:r>
            <a:endParaRPr lang="en-US" sz="2800" dirty="0" smtClean="0"/>
          </a:p>
          <a:p>
            <a:pPr marL="457200" indent="-457200">
              <a:spcAft>
                <a:spcPts val="600"/>
              </a:spcAft>
              <a:buFont typeface="Arial"/>
              <a:buChar char="•"/>
            </a:pPr>
            <a:r>
              <a:rPr lang="en-US" sz="2800" dirty="0" smtClean="0"/>
              <a:t>5 Commissioners and 10 Committee </a:t>
            </a:r>
            <a:r>
              <a:rPr lang="en-US" sz="2800" dirty="0" smtClean="0"/>
              <a:t>Members </a:t>
            </a:r>
            <a:r>
              <a:rPr lang="en-US" sz="2800" dirty="0" smtClean="0"/>
              <a:t>per Committee. </a:t>
            </a:r>
          </a:p>
          <a:p>
            <a:pPr marL="457200" indent="-457200">
              <a:spcAft>
                <a:spcPts val="600"/>
              </a:spcAft>
              <a:buFont typeface="Arial"/>
              <a:buChar char="•"/>
            </a:pPr>
            <a:r>
              <a:rPr lang="en-US" sz="2800" dirty="0" smtClean="0"/>
              <a:t>Committee recommendations that are approved by a two-thirds majority of the Commission will become part of the Commission's final report. </a:t>
            </a:r>
          </a:p>
        </p:txBody>
      </p:sp>
    </p:spTree>
    <p:extLst>
      <p:ext uri="{BB962C8B-B14F-4D97-AF65-F5344CB8AC3E}">
        <p14:creationId xmlns:p14="http://schemas.microsoft.com/office/powerpoint/2010/main" val="2573131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3" name="Picture 2"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00"/>
            <a:ext cx="9144000" cy="5818909"/>
          </a:xfrm>
          <a:prstGeom prst="rect">
            <a:avLst/>
          </a:prstGeom>
        </p:spPr>
      </p:pic>
    </p:spTree>
    <p:extLst>
      <p:ext uri="{BB962C8B-B14F-4D97-AF65-F5344CB8AC3E}">
        <p14:creationId xmlns:p14="http://schemas.microsoft.com/office/powerpoint/2010/main" val="256890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Berli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emplate>
  <TotalTime>0</TotalTime>
  <Words>400</Words>
  <Application>Microsoft Office PowerPoint</Application>
  <PresentationFormat>On-screen Show (4:3)</PresentationFormat>
  <Paragraphs>92</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Mangal</vt:lpstr>
      <vt:lpstr>Trebuchet MS</vt:lpstr>
      <vt:lpstr>Wingdings</vt:lpstr>
      <vt:lpstr>Berlin</vt:lpstr>
      <vt:lpstr>ABI Commission  on Consumer Bankruptcy</vt:lpstr>
      <vt:lpstr>Presented 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dc:creator>
  <cp:lastModifiedBy>
  </cp:lastModifiedBy>
  <cp:revision>1</cp:revision>
  <dcterms:modified xsi:type="dcterms:W3CDTF">1901-01-01T06:00:00Z</dcterms:modified>
</cp:coreProperties>
</file>